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gyf+kQnLvxnczWq7ZTaM7wkTmmQ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56"/>
    <p:restoredTop sz="94640"/>
  </p:normalViewPr>
  <p:slideViewPr>
    <p:cSldViewPr snapToGrid="0" snapToObjects="1">
      <p:cViewPr varScale="1">
        <p:scale>
          <a:sx n="107" d="100"/>
          <a:sy n="107" d="100"/>
        </p:scale>
        <p:origin x="632" y="1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4" Type="http://schemas.openxmlformats.org/officeDocument/2006/relationships/notesMaster" Target="notesMasters/notes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9" name="Google Shape;11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8"/>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8"/>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2"/>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p:nvPr/>
        </p:nvSpPr>
        <p:spPr>
          <a:xfrm>
            <a:off x="358775" y="217347"/>
            <a:ext cx="7581900"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0" i="0" u="none" strike="noStrike" cap="none">
                <a:solidFill>
                  <a:schemeClr val="dk1"/>
                </a:solidFill>
                <a:latin typeface="Calibri"/>
                <a:ea typeface="Calibri"/>
                <a:cs typeface="Calibri"/>
                <a:sym typeface="Calibri"/>
              </a:rPr>
              <a:t>Customer “Job” Process Worksheet</a:t>
            </a:r>
            <a:endParaRPr/>
          </a:p>
        </p:txBody>
      </p:sp>
      <p:sp>
        <p:nvSpPr>
          <p:cNvPr id="85" name="Google Shape;85;p1"/>
          <p:cNvSpPr txBox="1"/>
          <p:nvPr/>
        </p:nvSpPr>
        <p:spPr>
          <a:xfrm>
            <a:off x="787399" y="1257240"/>
            <a:ext cx="2041525" cy="1015663"/>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n-US" sz="1600" b="1">
                <a:solidFill>
                  <a:schemeClr val="dk1"/>
                </a:solidFill>
                <a:latin typeface="Calibri"/>
                <a:ea typeface="Calibri"/>
                <a:cs typeface="Calibri"/>
                <a:sym typeface="Calibri"/>
              </a:rPr>
              <a:t>Customer Segment:</a:t>
            </a:r>
            <a:endParaRPr/>
          </a:p>
          <a:p>
            <a:pPr marL="0" marR="0" lvl="0" indent="0" algn="r" rtl="0">
              <a:spcBef>
                <a:spcPts val="0"/>
              </a:spcBef>
              <a:spcAft>
                <a:spcPts val="0"/>
              </a:spcAft>
              <a:buNone/>
            </a:pPr>
            <a:endParaRPr sz="1400">
              <a:solidFill>
                <a:schemeClr val="dk1"/>
              </a:solidFill>
              <a:latin typeface="Calibri"/>
              <a:ea typeface="Calibri"/>
              <a:cs typeface="Calibri"/>
              <a:sym typeface="Calibri"/>
            </a:endParaRPr>
          </a:p>
          <a:p>
            <a:pPr marL="0" marR="0" lvl="0" indent="0" algn="r" rtl="0">
              <a:spcBef>
                <a:spcPts val="0"/>
              </a:spcBef>
              <a:spcAft>
                <a:spcPts val="0"/>
              </a:spcAft>
              <a:buNone/>
            </a:pPr>
            <a:endParaRPr sz="1400">
              <a:solidFill>
                <a:schemeClr val="dk1"/>
              </a:solidFill>
              <a:latin typeface="Calibri"/>
              <a:ea typeface="Calibri"/>
              <a:cs typeface="Calibri"/>
              <a:sym typeface="Calibri"/>
            </a:endParaRPr>
          </a:p>
          <a:p>
            <a:pPr marL="0" marR="0" lvl="0" indent="0" algn="r" rtl="0">
              <a:spcBef>
                <a:spcPts val="0"/>
              </a:spcBef>
              <a:spcAft>
                <a:spcPts val="0"/>
              </a:spcAft>
              <a:buNone/>
            </a:pPr>
            <a:r>
              <a:rPr lang="en-US" sz="1600" b="1">
                <a:solidFill>
                  <a:schemeClr val="dk1"/>
                </a:solidFill>
                <a:latin typeface="Calibri"/>
                <a:ea typeface="Calibri"/>
                <a:cs typeface="Calibri"/>
                <a:sym typeface="Calibri"/>
              </a:rPr>
              <a:t>Customer Job:</a:t>
            </a:r>
            <a:endParaRPr sz="1600" b="1" i="1">
              <a:solidFill>
                <a:schemeClr val="dk1"/>
              </a:solidFill>
              <a:latin typeface="Calibri"/>
              <a:ea typeface="Calibri"/>
              <a:cs typeface="Calibri"/>
              <a:sym typeface="Calibri"/>
            </a:endParaRPr>
          </a:p>
        </p:txBody>
      </p:sp>
      <p:grpSp>
        <p:nvGrpSpPr>
          <p:cNvPr id="86" name="Google Shape;86;p1"/>
          <p:cNvGrpSpPr/>
          <p:nvPr/>
        </p:nvGrpSpPr>
        <p:grpSpPr>
          <a:xfrm>
            <a:off x="261232" y="3186169"/>
            <a:ext cx="11802885" cy="1466736"/>
            <a:chOff x="4057" y="814444"/>
            <a:chExt cx="11802885" cy="1466736"/>
          </a:xfrm>
        </p:grpSpPr>
        <p:sp>
          <p:nvSpPr>
            <p:cNvPr id="87" name="Google Shape;87;p1"/>
            <p:cNvSpPr/>
            <p:nvPr/>
          </p:nvSpPr>
          <p:spPr>
            <a:xfrm>
              <a:off x="4057" y="1213480"/>
              <a:ext cx="1154859" cy="445775"/>
            </a:xfrm>
            <a:prstGeom prst="chevron">
              <a:avLst>
                <a:gd name="adj" fmla="val 4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1"/>
            <p:cNvSpPr/>
            <p:nvPr/>
          </p:nvSpPr>
          <p:spPr>
            <a:xfrm>
              <a:off x="154410" y="842167"/>
              <a:ext cx="1290433" cy="1411290"/>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1"/>
            <p:cNvSpPr txBox="1"/>
            <p:nvPr/>
          </p:nvSpPr>
          <p:spPr>
            <a:xfrm>
              <a:off x="192205" y="879962"/>
              <a:ext cx="1214843" cy="1335700"/>
            </a:xfrm>
            <a:prstGeom prst="rect">
              <a:avLst/>
            </a:prstGeom>
            <a:noFill/>
            <a:ln>
              <a:noFill/>
            </a:ln>
          </p:spPr>
          <p:txBody>
            <a:bodyPr spcFirstLastPara="1" wrap="square" lIns="91425" tIns="0" rIns="0" bIns="91425" anchor="t" anchorCtr="0">
              <a:noAutofit/>
            </a:bodyPr>
            <a:lstStyle/>
            <a:p>
              <a:pPr marL="0" marR="0" lvl="0" indent="0" algn="l" rtl="0">
                <a:lnSpc>
                  <a:spcPct val="90000"/>
                </a:lnSpc>
                <a:spcBef>
                  <a:spcPts val="0"/>
                </a:spcBef>
                <a:spcAft>
                  <a:spcPts val="0"/>
                </a:spcAft>
                <a:buClr>
                  <a:schemeClr val="dk1"/>
                </a:buClr>
                <a:buSzPts val="900"/>
                <a:buFont typeface="Calibri"/>
                <a:buNone/>
              </a:pPr>
              <a:r>
                <a:rPr lang="en-US" sz="900">
                  <a:solidFill>
                    <a:schemeClr val="dk1"/>
                  </a:solidFill>
                  <a:latin typeface="Calibri"/>
                  <a:ea typeface="Calibri"/>
                  <a:cs typeface="Calibri"/>
                  <a:sym typeface="Calibri"/>
                </a:rPr>
                <a:t>1. </a:t>
              </a:r>
              <a:endParaRPr/>
            </a:p>
          </p:txBody>
        </p:sp>
        <p:sp>
          <p:nvSpPr>
            <p:cNvPr id="90" name="Google Shape;90;p1"/>
            <p:cNvSpPr/>
            <p:nvPr/>
          </p:nvSpPr>
          <p:spPr>
            <a:xfrm>
              <a:off x="1480773" y="1213480"/>
              <a:ext cx="1154859" cy="445775"/>
            </a:xfrm>
            <a:prstGeom prst="chevron">
              <a:avLst>
                <a:gd name="adj" fmla="val 4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1"/>
            <p:cNvSpPr/>
            <p:nvPr/>
          </p:nvSpPr>
          <p:spPr>
            <a:xfrm>
              <a:off x="1640176" y="834555"/>
              <a:ext cx="1272333" cy="1426513"/>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1"/>
            <p:cNvSpPr txBox="1"/>
            <p:nvPr/>
          </p:nvSpPr>
          <p:spPr>
            <a:xfrm>
              <a:off x="1677441" y="871820"/>
              <a:ext cx="1197803" cy="1351983"/>
            </a:xfrm>
            <a:prstGeom prst="rect">
              <a:avLst/>
            </a:prstGeom>
            <a:noFill/>
            <a:ln>
              <a:noFill/>
            </a:ln>
          </p:spPr>
          <p:txBody>
            <a:bodyPr spcFirstLastPara="1" wrap="square" lIns="64000" tIns="64000" rIns="64000" bIns="64000" anchor="t" anchorCtr="0">
              <a:noAutofit/>
            </a:bodyPr>
            <a:lstStyle/>
            <a:p>
              <a:pPr marL="0" marR="0" lvl="0" indent="0" algn="l" rtl="0">
                <a:lnSpc>
                  <a:spcPct val="90000"/>
                </a:lnSpc>
                <a:spcBef>
                  <a:spcPts val="0"/>
                </a:spcBef>
                <a:spcAft>
                  <a:spcPts val="0"/>
                </a:spcAft>
                <a:buClr>
                  <a:schemeClr val="dk1"/>
                </a:buClr>
                <a:buSzPts val="900"/>
                <a:buFont typeface="Calibri"/>
                <a:buNone/>
              </a:pPr>
              <a:r>
                <a:rPr lang="en-US" sz="900">
                  <a:solidFill>
                    <a:schemeClr val="dk1"/>
                  </a:solidFill>
                  <a:latin typeface="Calibri"/>
                  <a:ea typeface="Calibri"/>
                  <a:cs typeface="Calibri"/>
                  <a:sym typeface="Calibri"/>
                </a:rPr>
                <a:t>2. </a:t>
              </a:r>
              <a:endParaRPr/>
            </a:p>
          </p:txBody>
        </p:sp>
        <p:sp>
          <p:nvSpPr>
            <p:cNvPr id="93" name="Google Shape;93;p1"/>
            <p:cNvSpPr/>
            <p:nvPr/>
          </p:nvSpPr>
          <p:spPr>
            <a:xfrm>
              <a:off x="2948439" y="1213480"/>
              <a:ext cx="1154859" cy="445775"/>
            </a:xfrm>
            <a:prstGeom prst="chevron">
              <a:avLst>
                <a:gd name="adj" fmla="val 4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1"/>
            <p:cNvSpPr/>
            <p:nvPr/>
          </p:nvSpPr>
          <p:spPr>
            <a:xfrm>
              <a:off x="3104438" y="854240"/>
              <a:ext cx="1279140" cy="1387143"/>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1"/>
            <p:cNvSpPr txBox="1"/>
            <p:nvPr/>
          </p:nvSpPr>
          <p:spPr>
            <a:xfrm>
              <a:off x="3141903" y="891705"/>
              <a:ext cx="1204210" cy="1312213"/>
            </a:xfrm>
            <a:prstGeom prst="rect">
              <a:avLst/>
            </a:prstGeom>
            <a:noFill/>
            <a:ln>
              <a:noFill/>
            </a:ln>
          </p:spPr>
          <p:txBody>
            <a:bodyPr spcFirstLastPara="1" wrap="square" lIns="64000" tIns="64000" rIns="64000" bIns="64000" anchor="t" anchorCtr="0">
              <a:noAutofit/>
            </a:bodyPr>
            <a:lstStyle/>
            <a:p>
              <a:pPr marL="0" marR="0" lvl="0" indent="0" algn="l" rtl="0">
                <a:lnSpc>
                  <a:spcPct val="90000"/>
                </a:lnSpc>
                <a:spcBef>
                  <a:spcPts val="0"/>
                </a:spcBef>
                <a:spcAft>
                  <a:spcPts val="0"/>
                </a:spcAft>
                <a:buClr>
                  <a:schemeClr val="dk1"/>
                </a:buClr>
                <a:buSzPts val="900"/>
                <a:buFont typeface="Calibri"/>
                <a:buNone/>
              </a:pPr>
              <a:r>
                <a:rPr lang="en-US" sz="900">
                  <a:solidFill>
                    <a:schemeClr val="dk1"/>
                  </a:solidFill>
                  <a:latin typeface="Calibri"/>
                  <a:ea typeface="Calibri"/>
                  <a:cs typeface="Calibri"/>
                  <a:sym typeface="Calibri"/>
                </a:rPr>
                <a:t>3. </a:t>
              </a:r>
              <a:endParaRPr/>
            </a:p>
          </p:txBody>
        </p:sp>
        <p:sp>
          <p:nvSpPr>
            <p:cNvPr id="96" name="Google Shape;96;p1"/>
            <p:cNvSpPr/>
            <p:nvPr/>
          </p:nvSpPr>
          <p:spPr>
            <a:xfrm>
              <a:off x="4419508" y="1213480"/>
              <a:ext cx="1154859" cy="445775"/>
            </a:xfrm>
            <a:prstGeom prst="chevron">
              <a:avLst>
                <a:gd name="adj" fmla="val 4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1"/>
            <p:cNvSpPr/>
            <p:nvPr/>
          </p:nvSpPr>
          <p:spPr>
            <a:xfrm>
              <a:off x="4567633" y="834196"/>
              <a:ext cx="1305188" cy="1418253"/>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1"/>
            <p:cNvSpPr txBox="1"/>
            <p:nvPr/>
          </p:nvSpPr>
          <p:spPr>
            <a:xfrm>
              <a:off x="4605861" y="872424"/>
              <a:ext cx="1228732" cy="1341797"/>
            </a:xfrm>
            <a:prstGeom prst="rect">
              <a:avLst/>
            </a:prstGeom>
            <a:noFill/>
            <a:ln>
              <a:noFill/>
            </a:ln>
          </p:spPr>
          <p:txBody>
            <a:bodyPr spcFirstLastPara="1" wrap="square" lIns="64000" tIns="64000" rIns="64000" bIns="64000" anchor="t" anchorCtr="0">
              <a:noAutofit/>
            </a:bodyPr>
            <a:lstStyle/>
            <a:p>
              <a:pPr marL="0" marR="0" lvl="0" indent="0" algn="l" rtl="0">
                <a:lnSpc>
                  <a:spcPct val="90000"/>
                </a:lnSpc>
                <a:spcBef>
                  <a:spcPts val="0"/>
                </a:spcBef>
                <a:spcAft>
                  <a:spcPts val="0"/>
                </a:spcAft>
                <a:buClr>
                  <a:schemeClr val="dk1"/>
                </a:buClr>
                <a:buSzPts val="900"/>
                <a:buFont typeface="Calibri"/>
                <a:buNone/>
              </a:pPr>
              <a:r>
                <a:rPr lang="en-US" sz="900">
                  <a:solidFill>
                    <a:schemeClr val="dk1"/>
                  </a:solidFill>
                  <a:latin typeface="Calibri"/>
                  <a:ea typeface="Calibri"/>
                  <a:cs typeface="Calibri"/>
                  <a:sym typeface="Calibri"/>
                </a:rPr>
                <a:t>4.</a:t>
              </a:r>
              <a:endParaRPr/>
            </a:p>
          </p:txBody>
        </p:sp>
        <p:sp>
          <p:nvSpPr>
            <p:cNvPr id="99" name="Google Shape;99;p1"/>
            <p:cNvSpPr/>
            <p:nvPr/>
          </p:nvSpPr>
          <p:spPr>
            <a:xfrm>
              <a:off x="5903601" y="1213480"/>
              <a:ext cx="1154859" cy="445775"/>
            </a:xfrm>
            <a:prstGeom prst="chevron">
              <a:avLst>
                <a:gd name="adj" fmla="val 4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1"/>
            <p:cNvSpPr/>
            <p:nvPr/>
          </p:nvSpPr>
          <p:spPr>
            <a:xfrm>
              <a:off x="6013805" y="854272"/>
              <a:ext cx="1351579" cy="1416742"/>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1"/>
            <p:cNvSpPr txBox="1"/>
            <p:nvPr/>
          </p:nvSpPr>
          <p:spPr>
            <a:xfrm>
              <a:off x="6053391" y="893858"/>
              <a:ext cx="1272407" cy="1337570"/>
            </a:xfrm>
            <a:prstGeom prst="rect">
              <a:avLst/>
            </a:prstGeom>
            <a:noFill/>
            <a:ln>
              <a:noFill/>
            </a:ln>
          </p:spPr>
          <p:txBody>
            <a:bodyPr spcFirstLastPara="1" wrap="square" lIns="64000" tIns="64000" rIns="64000" bIns="64000" anchor="t" anchorCtr="0">
              <a:noAutofit/>
            </a:bodyPr>
            <a:lstStyle/>
            <a:p>
              <a:pPr marL="0" marR="0" lvl="0" indent="0" algn="l" rtl="0">
                <a:lnSpc>
                  <a:spcPct val="90000"/>
                </a:lnSpc>
                <a:spcBef>
                  <a:spcPts val="0"/>
                </a:spcBef>
                <a:spcAft>
                  <a:spcPts val="0"/>
                </a:spcAft>
                <a:buClr>
                  <a:schemeClr val="dk1"/>
                </a:buClr>
                <a:buSzPts val="900"/>
                <a:buFont typeface="Calibri"/>
                <a:buNone/>
              </a:pPr>
              <a:r>
                <a:rPr lang="en-US" sz="900">
                  <a:solidFill>
                    <a:schemeClr val="dk1"/>
                  </a:solidFill>
                  <a:latin typeface="Calibri"/>
                  <a:ea typeface="Calibri"/>
                  <a:cs typeface="Calibri"/>
                  <a:sym typeface="Calibri"/>
                </a:rPr>
                <a:t>5</a:t>
              </a:r>
              <a:r>
                <a:rPr lang="en-US" sz="1300">
                  <a:solidFill>
                    <a:schemeClr val="dk1"/>
                  </a:solidFill>
                  <a:latin typeface="Calibri"/>
                  <a:ea typeface="Calibri"/>
                  <a:cs typeface="Calibri"/>
                  <a:sym typeface="Calibri"/>
                </a:rPr>
                <a:t>.</a:t>
              </a:r>
              <a:endParaRPr/>
            </a:p>
          </p:txBody>
        </p:sp>
        <p:sp>
          <p:nvSpPr>
            <p:cNvPr id="102" name="Google Shape;102;p1"/>
            <p:cNvSpPr/>
            <p:nvPr/>
          </p:nvSpPr>
          <p:spPr>
            <a:xfrm>
              <a:off x="7410890" y="1213480"/>
              <a:ext cx="1154859" cy="445775"/>
            </a:xfrm>
            <a:prstGeom prst="chevron">
              <a:avLst>
                <a:gd name="adj" fmla="val 4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1"/>
            <p:cNvSpPr/>
            <p:nvPr/>
          </p:nvSpPr>
          <p:spPr>
            <a:xfrm>
              <a:off x="7546430" y="825677"/>
              <a:ext cx="1320060" cy="1444269"/>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1"/>
            <p:cNvSpPr txBox="1"/>
            <p:nvPr/>
          </p:nvSpPr>
          <p:spPr>
            <a:xfrm>
              <a:off x="7585093" y="864340"/>
              <a:ext cx="1242734" cy="1366943"/>
            </a:xfrm>
            <a:prstGeom prst="rect">
              <a:avLst/>
            </a:prstGeom>
            <a:noFill/>
            <a:ln>
              <a:noFill/>
            </a:ln>
          </p:spPr>
          <p:txBody>
            <a:bodyPr spcFirstLastPara="1" wrap="square" lIns="64000" tIns="64000" rIns="64000" bIns="64000" anchor="t" anchorCtr="0">
              <a:noAutofit/>
            </a:bodyPr>
            <a:lstStyle/>
            <a:p>
              <a:pPr marL="0" marR="0" lvl="0" indent="0" algn="l" rtl="0">
                <a:lnSpc>
                  <a:spcPct val="90000"/>
                </a:lnSpc>
                <a:spcBef>
                  <a:spcPts val="0"/>
                </a:spcBef>
                <a:spcAft>
                  <a:spcPts val="0"/>
                </a:spcAft>
                <a:buClr>
                  <a:schemeClr val="dk1"/>
                </a:buClr>
                <a:buSzPts val="900"/>
                <a:buFont typeface="Calibri"/>
                <a:buNone/>
              </a:pPr>
              <a:r>
                <a:rPr lang="en-US" sz="900">
                  <a:solidFill>
                    <a:schemeClr val="dk1"/>
                  </a:solidFill>
                  <a:latin typeface="Calibri"/>
                  <a:ea typeface="Calibri"/>
                  <a:cs typeface="Calibri"/>
                  <a:sym typeface="Calibri"/>
                </a:rPr>
                <a:t>6</a:t>
              </a:r>
              <a:r>
                <a:rPr lang="en-US" sz="1300">
                  <a:solidFill>
                    <a:schemeClr val="dk1"/>
                  </a:solidFill>
                  <a:latin typeface="Calibri"/>
                  <a:ea typeface="Calibri"/>
                  <a:cs typeface="Calibri"/>
                  <a:sym typeface="Calibri"/>
                </a:rPr>
                <a:t>.</a:t>
              </a:r>
              <a:endParaRPr/>
            </a:p>
          </p:txBody>
        </p:sp>
        <p:sp>
          <p:nvSpPr>
            <p:cNvPr id="105" name="Google Shape;105;p1"/>
            <p:cNvSpPr/>
            <p:nvPr/>
          </p:nvSpPr>
          <p:spPr>
            <a:xfrm>
              <a:off x="8902419" y="1213480"/>
              <a:ext cx="1154859" cy="445775"/>
            </a:xfrm>
            <a:prstGeom prst="chevron">
              <a:avLst>
                <a:gd name="adj" fmla="val 4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
            <p:cNvSpPr/>
            <p:nvPr/>
          </p:nvSpPr>
          <p:spPr>
            <a:xfrm>
              <a:off x="9040261" y="814444"/>
              <a:ext cx="1315457" cy="1466736"/>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
            <p:cNvSpPr txBox="1"/>
            <p:nvPr/>
          </p:nvSpPr>
          <p:spPr>
            <a:xfrm>
              <a:off x="9078789" y="852972"/>
              <a:ext cx="1238401" cy="1389680"/>
            </a:xfrm>
            <a:prstGeom prst="rect">
              <a:avLst/>
            </a:prstGeom>
            <a:noFill/>
            <a:ln>
              <a:noFill/>
            </a:ln>
          </p:spPr>
          <p:txBody>
            <a:bodyPr spcFirstLastPara="1" wrap="square" lIns="64000" tIns="64000" rIns="64000" bIns="64000" anchor="t" anchorCtr="0">
              <a:noAutofit/>
            </a:bodyPr>
            <a:lstStyle/>
            <a:p>
              <a:pPr marL="0" marR="0" lvl="0" indent="0" algn="l" rtl="0">
                <a:lnSpc>
                  <a:spcPct val="90000"/>
                </a:lnSpc>
                <a:spcBef>
                  <a:spcPts val="0"/>
                </a:spcBef>
                <a:spcAft>
                  <a:spcPts val="0"/>
                </a:spcAft>
                <a:buClr>
                  <a:schemeClr val="dk1"/>
                </a:buClr>
                <a:buSzPts val="900"/>
                <a:buFont typeface="Calibri"/>
                <a:buNone/>
              </a:pPr>
              <a:r>
                <a:rPr lang="en-US" sz="900">
                  <a:solidFill>
                    <a:schemeClr val="dk1"/>
                  </a:solidFill>
                  <a:latin typeface="Calibri"/>
                  <a:ea typeface="Calibri"/>
                  <a:cs typeface="Calibri"/>
                  <a:sym typeface="Calibri"/>
                </a:rPr>
                <a:t>7</a:t>
              </a:r>
              <a:r>
                <a:rPr lang="en-US" sz="1300">
                  <a:solidFill>
                    <a:schemeClr val="dk1"/>
                  </a:solidFill>
                  <a:latin typeface="Calibri"/>
                  <a:ea typeface="Calibri"/>
                  <a:cs typeface="Calibri"/>
                  <a:sym typeface="Calibri"/>
                </a:rPr>
                <a:t>.</a:t>
              </a:r>
              <a:endParaRPr/>
            </a:p>
          </p:txBody>
        </p:sp>
        <p:sp>
          <p:nvSpPr>
            <p:cNvPr id="108" name="Google Shape;108;p1"/>
            <p:cNvSpPr/>
            <p:nvPr/>
          </p:nvSpPr>
          <p:spPr>
            <a:xfrm>
              <a:off x="10391647" y="1213480"/>
              <a:ext cx="1154859" cy="445775"/>
            </a:xfrm>
            <a:prstGeom prst="chevron">
              <a:avLst>
                <a:gd name="adj" fmla="val 4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
            <p:cNvSpPr/>
            <p:nvPr/>
          </p:nvSpPr>
          <p:spPr>
            <a:xfrm>
              <a:off x="10567493" y="828673"/>
              <a:ext cx="1239449" cy="1438277"/>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
            <p:cNvSpPr txBox="1"/>
            <p:nvPr/>
          </p:nvSpPr>
          <p:spPr>
            <a:xfrm>
              <a:off x="10603795" y="864975"/>
              <a:ext cx="1166845" cy="1365673"/>
            </a:xfrm>
            <a:prstGeom prst="rect">
              <a:avLst/>
            </a:prstGeom>
            <a:noFill/>
            <a:ln>
              <a:noFill/>
            </a:ln>
          </p:spPr>
          <p:txBody>
            <a:bodyPr spcFirstLastPara="1" wrap="square" lIns="64000" tIns="64000" rIns="64000" bIns="64000" anchor="t" anchorCtr="0">
              <a:noAutofit/>
            </a:bodyPr>
            <a:lstStyle/>
            <a:p>
              <a:pPr marL="0" marR="0" lvl="0" indent="0" algn="l" rtl="0">
                <a:lnSpc>
                  <a:spcPct val="90000"/>
                </a:lnSpc>
                <a:spcBef>
                  <a:spcPts val="0"/>
                </a:spcBef>
                <a:spcAft>
                  <a:spcPts val="0"/>
                </a:spcAft>
                <a:buClr>
                  <a:schemeClr val="dk1"/>
                </a:buClr>
                <a:buSzPts val="900"/>
                <a:buFont typeface="Calibri"/>
                <a:buNone/>
              </a:pPr>
              <a:r>
                <a:rPr lang="en-US" sz="900">
                  <a:solidFill>
                    <a:schemeClr val="dk1"/>
                  </a:solidFill>
                  <a:latin typeface="Calibri"/>
                  <a:ea typeface="Calibri"/>
                  <a:cs typeface="Calibri"/>
                  <a:sym typeface="Calibri"/>
                </a:rPr>
                <a:t>8.</a:t>
              </a:r>
              <a:endParaRPr/>
            </a:p>
          </p:txBody>
        </p:sp>
      </p:grpSp>
      <p:sp>
        <p:nvSpPr>
          <p:cNvPr id="111" name="Google Shape;111;p1"/>
          <p:cNvSpPr txBox="1"/>
          <p:nvPr/>
        </p:nvSpPr>
        <p:spPr>
          <a:xfrm>
            <a:off x="2933700" y="1257240"/>
            <a:ext cx="5924550" cy="369332"/>
          </a:xfrm>
          <a:prstGeom prst="rect">
            <a:avLst/>
          </a:prstGeom>
          <a:noFill/>
          <a:ln w="9525" cap="flat" cmpd="sng">
            <a:solidFill>
              <a:srgbClr val="75707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2" name="Google Shape;112;p1"/>
          <p:cNvSpPr/>
          <p:nvPr/>
        </p:nvSpPr>
        <p:spPr>
          <a:xfrm>
            <a:off x="2933700" y="1626572"/>
            <a:ext cx="3103350"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i="1">
                <a:solidFill>
                  <a:schemeClr val="dk1"/>
                </a:solidFill>
                <a:latin typeface="Calibri"/>
                <a:ea typeface="Calibri"/>
                <a:cs typeface="Calibri"/>
                <a:sym typeface="Calibri"/>
              </a:rPr>
              <a:t>Your Segment Definition Here. See instructions.</a:t>
            </a:r>
            <a:endParaRPr/>
          </a:p>
        </p:txBody>
      </p:sp>
      <p:sp>
        <p:nvSpPr>
          <p:cNvPr id="113" name="Google Shape;113;p1"/>
          <p:cNvSpPr txBox="1"/>
          <p:nvPr/>
        </p:nvSpPr>
        <p:spPr>
          <a:xfrm>
            <a:off x="2933700" y="1921847"/>
            <a:ext cx="5924550" cy="369332"/>
          </a:xfrm>
          <a:prstGeom prst="rect">
            <a:avLst/>
          </a:prstGeom>
          <a:noFill/>
          <a:ln w="9525" cap="flat" cmpd="sng">
            <a:solidFill>
              <a:srgbClr val="75707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 name="Google Shape;114;p1"/>
          <p:cNvSpPr/>
          <p:nvPr/>
        </p:nvSpPr>
        <p:spPr>
          <a:xfrm>
            <a:off x="2933700" y="2291179"/>
            <a:ext cx="2746201"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i="1">
                <a:solidFill>
                  <a:schemeClr val="dk1"/>
                </a:solidFill>
                <a:latin typeface="Calibri"/>
                <a:ea typeface="Calibri"/>
                <a:cs typeface="Calibri"/>
                <a:sym typeface="Calibri"/>
              </a:rPr>
              <a:t>Your Customer Job Here. See instructions.</a:t>
            </a:r>
            <a:endParaRPr/>
          </a:p>
        </p:txBody>
      </p:sp>
      <p:sp>
        <p:nvSpPr>
          <p:cNvPr id="115" name="Google Shape;115;p1"/>
          <p:cNvSpPr/>
          <p:nvPr/>
        </p:nvSpPr>
        <p:spPr>
          <a:xfrm>
            <a:off x="3738556" y="5538773"/>
            <a:ext cx="771525" cy="952500"/>
          </a:xfrm>
          <a:prstGeom prst="upArrow">
            <a:avLst>
              <a:gd name="adj1" fmla="val 50000"/>
              <a:gd name="adj2" fmla="val 50000"/>
            </a:avLst>
          </a:prstGeom>
          <a:solidFill>
            <a:srgbClr val="C00000"/>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6" name="Google Shape;116;p1"/>
          <p:cNvSpPr txBox="1"/>
          <p:nvPr/>
        </p:nvSpPr>
        <p:spPr>
          <a:xfrm>
            <a:off x="4548188" y="5827782"/>
            <a:ext cx="1347787" cy="76944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a:solidFill>
                  <a:schemeClr val="dk1"/>
                </a:solidFill>
                <a:latin typeface="Calibri"/>
                <a:ea typeface="Calibri"/>
                <a:cs typeface="Calibri"/>
                <a:sym typeface="Calibri"/>
              </a:rPr>
              <a:t>Add marker(s) and description as needed. See instructions. </a:t>
            </a:r>
            <a:endParaRPr/>
          </a:p>
        </p:txBody>
      </p:sp>
      <p:pic>
        <p:nvPicPr>
          <p:cNvPr id="35" name="Picture 34">
            <a:extLst>
              <a:ext uri="{FF2B5EF4-FFF2-40B4-BE49-F238E27FC236}">
                <a16:creationId xmlns:a16="http://schemas.microsoft.com/office/drawing/2014/main" id="{8E419A3A-E6B1-734E-9D31-A0A6DAFF9391}"/>
              </a:ext>
            </a:extLst>
          </p:cNvPr>
          <p:cNvPicPr>
            <a:picLocks noChangeAspect="1"/>
          </p:cNvPicPr>
          <p:nvPr/>
        </p:nvPicPr>
        <p:blipFill>
          <a:blip r:embed="rId3"/>
          <a:srcRect/>
          <a:stretch/>
        </p:blipFill>
        <p:spPr>
          <a:xfrm>
            <a:off x="10000031" y="6365441"/>
            <a:ext cx="2064086" cy="4457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
          <p:cNvSpPr txBox="1"/>
          <p:nvPr/>
        </p:nvSpPr>
        <p:spPr>
          <a:xfrm>
            <a:off x="673100" y="628636"/>
            <a:ext cx="10731500" cy="29238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chemeClr val="dk1"/>
                </a:solidFill>
                <a:latin typeface="Calibri"/>
                <a:ea typeface="Calibri"/>
                <a:cs typeface="Calibri"/>
                <a:sym typeface="Calibri"/>
              </a:rPr>
              <a:t>Objective: Hypothesize about the Customer Job Process in order to use Customer Discovery to validate Customer Segments and Value Propositions. </a:t>
            </a:r>
            <a:endParaRPr/>
          </a:p>
          <a:p>
            <a:pPr marL="0" marR="0" lvl="0" indent="0" algn="l" rtl="0">
              <a:spcBef>
                <a:spcPts val="0"/>
              </a:spcBef>
              <a:spcAft>
                <a:spcPts val="0"/>
              </a:spcAft>
              <a:buNone/>
            </a:pPr>
            <a:endParaRPr sz="1200">
              <a:solidFill>
                <a:schemeClr val="dk1"/>
              </a:solidFill>
              <a:latin typeface="Calibri"/>
              <a:ea typeface="Calibri"/>
              <a:cs typeface="Calibri"/>
              <a:sym typeface="Calibri"/>
            </a:endParaRPr>
          </a:p>
          <a:p>
            <a:pPr marL="0" marR="0" lvl="0" indent="0" algn="l" rtl="0">
              <a:spcBef>
                <a:spcPts val="0"/>
              </a:spcBef>
              <a:spcAft>
                <a:spcPts val="0"/>
              </a:spcAft>
              <a:buNone/>
            </a:pPr>
            <a:r>
              <a:rPr lang="en-US" sz="1200">
                <a:solidFill>
                  <a:schemeClr val="dk1"/>
                </a:solidFill>
                <a:latin typeface="Calibri"/>
                <a:ea typeface="Calibri"/>
                <a:cs typeface="Calibri"/>
                <a:sym typeface="Calibri"/>
              </a:rPr>
              <a:t>Guidance: In your class materials and in our lectures on Customers and Value Propositions we’ve discussed the concept of the Customer “Job.” This can be defined as: the thing the prospective customer is doing that you would like to affect or improve upon. Remember that it is hard to think about changing some action or behavior if you have not defined it properly. Finding that your assumed customer segment is not performing the Job as you suspected should cause rethinking of either segments or need.</a:t>
            </a:r>
            <a:endParaRPr/>
          </a:p>
          <a:p>
            <a:pPr marL="0" marR="0" lvl="0" indent="0" algn="l" rtl="0">
              <a:spcBef>
                <a:spcPts val="0"/>
              </a:spcBef>
              <a:spcAft>
                <a:spcPts val="0"/>
              </a:spcAft>
              <a:buNone/>
            </a:pPr>
            <a:endParaRPr sz="1200">
              <a:solidFill>
                <a:schemeClr val="dk1"/>
              </a:solidFill>
              <a:latin typeface="Calibri"/>
              <a:ea typeface="Calibri"/>
              <a:cs typeface="Calibri"/>
              <a:sym typeface="Calibri"/>
            </a:endParaRPr>
          </a:p>
          <a:p>
            <a:pPr marL="0" marR="0" lvl="0" indent="0" algn="l" rtl="0">
              <a:spcBef>
                <a:spcPts val="0"/>
              </a:spcBef>
              <a:spcAft>
                <a:spcPts val="0"/>
              </a:spcAft>
              <a:buNone/>
            </a:pPr>
            <a:r>
              <a:rPr lang="en-US" sz="1200">
                <a:solidFill>
                  <a:schemeClr val="dk1"/>
                </a:solidFill>
                <a:latin typeface="Calibri"/>
                <a:ea typeface="Calibri"/>
                <a:cs typeface="Calibri"/>
                <a:sym typeface="Calibri"/>
              </a:rPr>
              <a:t>In this exercise, focus on ONE, well defined customer segment you are considering. Ideally, the same segment you used for your Customer Archetype Worksheet. Think about the “Job” of the customer – in fine detail. What are your assumptions about how they are doing the job now? Where do they start? What are the intermediate steps? And, what is the result? </a:t>
            </a:r>
            <a:r>
              <a:rPr lang="en-US" sz="1200" b="1" u="sng">
                <a:solidFill>
                  <a:schemeClr val="dk1"/>
                </a:solidFill>
                <a:latin typeface="Calibri"/>
                <a:ea typeface="Calibri"/>
                <a:cs typeface="Calibri"/>
                <a:sym typeface="Calibri"/>
              </a:rPr>
              <a:t>Where do you suspect the key problem or opportunity arises</a:t>
            </a:r>
            <a:r>
              <a:rPr lang="en-US" sz="1200" b="1">
                <a:solidFill>
                  <a:schemeClr val="dk1"/>
                </a:solidFill>
                <a:latin typeface="Calibri"/>
                <a:ea typeface="Calibri"/>
                <a:cs typeface="Calibri"/>
                <a:sym typeface="Calibri"/>
              </a:rPr>
              <a:t>? </a:t>
            </a:r>
            <a:r>
              <a:rPr lang="en-US" sz="1200" b="1" u="sng">
                <a:solidFill>
                  <a:schemeClr val="dk1"/>
                </a:solidFill>
                <a:latin typeface="Calibri"/>
                <a:ea typeface="Calibri"/>
                <a:cs typeface="Calibri"/>
                <a:sym typeface="Calibri"/>
              </a:rPr>
              <a:t>Place markers where you perceive problems or places you can improve</a:t>
            </a:r>
            <a:r>
              <a:rPr lang="en-US" sz="1200" b="1">
                <a:solidFill>
                  <a:schemeClr val="dk1"/>
                </a:solidFill>
                <a:latin typeface="Calibri"/>
                <a:ea typeface="Calibri"/>
                <a:cs typeface="Calibri"/>
                <a:sym typeface="Calibri"/>
              </a:rPr>
              <a:t>. </a:t>
            </a:r>
            <a:r>
              <a:rPr lang="en-US" sz="1200">
                <a:solidFill>
                  <a:schemeClr val="dk1"/>
                </a:solidFill>
                <a:latin typeface="Calibri"/>
                <a:ea typeface="Calibri"/>
                <a:cs typeface="Calibri"/>
                <a:sym typeface="Calibri"/>
              </a:rPr>
              <a:t>What is the nature of that problem? What are your hypotheses (guesses) about how you should solve for those pains or create gains?</a:t>
            </a:r>
            <a:endParaRPr/>
          </a:p>
          <a:p>
            <a:pPr marL="0" marR="0" lvl="0" indent="0" algn="l" rtl="0">
              <a:spcBef>
                <a:spcPts val="0"/>
              </a:spcBef>
              <a:spcAft>
                <a:spcPts val="0"/>
              </a:spcAft>
              <a:buNone/>
            </a:pPr>
            <a:endParaRPr sz="1200">
              <a:solidFill>
                <a:schemeClr val="dk1"/>
              </a:solidFill>
              <a:latin typeface="Calibri"/>
              <a:ea typeface="Calibri"/>
              <a:cs typeface="Calibri"/>
              <a:sym typeface="Calibri"/>
            </a:endParaRPr>
          </a:p>
          <a:p>
            <a:pPr marL="0" marR="0" lvl="0" indent="0" algn="l" rtl="0">
              <a:spcBef>
                <a:spcPts val="0"/>
              </a:spcBef>
              <a:spcAft>
                <a:spcPts val="0"/>
              </a:spcAft>
              <a:buNone/>
            </a:pPr>
            <a:r>
              <a:rPr lang="en-US" sz="1200">
                <a:solidFill>
                  <a:schemeClr val="dk1"/>
                </a:solidFill>
                <a:latin typeface="Calibri"/>
                <a:ea typeface="Calibri"/>
                <a:cs typeface="Calibri"/>
                <a:sym typeface="Calibri"/>
              </a:rPr>
              <a:t>Once you have identified the process and how you would solve for any problems, you can then fill out your Value Proposition Canvas </a:t>
            </a:r>
            <a:r>
              <a:rPr lang="en-US" sz="1200" u="sng">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https://www.strategyzer.com/canvas</a:t>
            </a:r>
            <a:r>
              <a:rPr lang="en-US" sz="1200">
                <a:solidFill>
                  <a:schemeClr val="dk1"/>
                </a:solidFill>
                <a:latin typeface="Calibri"/>
                <a:ea typeface="Calibri"/>
                <a:cs typeface="Calibri"/>
                <a:sym typeface="Calibri"/>
              </a:rPr>
              <a:t>. However, without doing customer discovery on the process it is hard to validate where and how your solution would have the most impact.</a:t>
            </a:r>
            <a:endParaRPr/>
          </a:p>
          <a:p>
            <a:pPr marL="0" marR="0" lvl="0" indent="0" algn="l" rtl="0">
              <a:spcBef>
                <a:spcPts val="0"/>
              </a:spcBef>
              <a:spcAft>
                <a:spcPts val="0"/>
              </a:spcAft>
              <a:buNone/>
            </a:pPr>
            <a:endParaRPr sz="1200">
              <a:solidFill>
                <a:schemeClr val="dk1"/>
              </a:solidFill>
              <a:latin typeface="Calibri"/>
              <a:ea typeface="Calibri"/>
              <a:cs typeface="Calibri"/>
              <a:sym typeface="Calibri"/>
            </a:endParaRPr>
          </a:p>
          <a:p>
            <a:pPr marL="0" marR="0" lvl="0" indent="0" algn="l" rtl="0">
              <a:spcBef>
                <a:spcPts val="0"/>
              </a:spcBef>
              <a:spcAft>
                <a:spcPts val="0"/>
              </a:spcAft>
              <a:buNone/>
            </a:pPr>
            <a:r>
              <a:rPr lang="en-US" sz="1600">
                <a:solidFill>
                  <a:schemeClr val="dk1"/>
                </a:solidFill>
                <a:latin typeface="Calibri"/>
                <a:ea typeface="Calibri"/>
                <a:cs typeface="Calibri"/>
                <a:sym typeface="Calibri"/>
              </a:rPr>
              <a:t>Example:</a:t>
            </a:r>
            <a:r>
              <a:rPr lang="en-US" sz="1200">
                <a:solidFill>
                  <a:schemeClr val="dk1"/>
                </a:solidFill>
                <a:latin typeface="Calibri"/>
                <a:ea typeface="Calibri"/>
                <a:cs typeface="Calibri"/>
                <a:sym typeface="Calibri"/>
              </a:rPr>
              <a:t> Think about the Apple iPod. What was the Customer Job they were addressing and how would you use this form to map the Job process?</a:t>
            </a:r>
            <a:endParaRPr/>
          </a:p>
        </p:txBody>
      </p:sp>
      <p:sp>
        <p:nvSpPr>
          <p:cNvPr id="122" name="Google Shape;122;p2"/>
          <p:cNvSpPr txBox="1"/>
          <p:nvPr/>
        </p:nvSpPr>
        <p:spPr>
          <a:xfrm>
            <a:off x="558800" y="165100"/>
            <a:ext cx="7581900"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Calibri"/>
                <a:ea typeface="Calibri"/>
                <a:cs typeface="Calibri"/>
                <a:sym typeface="Calibri"/>
              </a:rPr>
              <a:t>Customer “Job” Process Worksheet Instructions</a:t>
            </a:r>
            <a:endParaRPr/>
          </a:p>
        </p:txBody>
      </p:sp>
      <p:sp>
        <p:nvSpPr>
          <p:cNvPr id="123" name="Google Shape;123;p2"/>
          <p:cNvSpPr txBox="1"/>
          <p:nvPr/>
        </p:nvSpPr>
        <p:spPr>
          <a:xfrm>
            <a:off x="673100" y="3752697"/>
            <a:ext cx="9283700" cy="80021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a:solidFill>
                  <a:schemeClr val="dk1"/>
                </a:solidFill>
                <a:latin typeface="Calibri"/>
                <a:ea typeface="Calibri"/>
                <a:cs typeface="Calibri"/>
                <a:sym typeface="Calibri"/>
              </a:rPr>
              <a:t>Customer Segment: </a:t>
            </a:r>
            <a:r>
              <a:rPr lang="en-US" sz="1400">
                <a:solidFill>
                  <a:schemeClr val="dk1"/>
                </a:solidFill>
                <a:latin typeface="Calibri"/>
                <a:ea typeface="Calibri"/>
                <a:cs typeface="Calibri"/>
                <a:sym typeface="Calibri"/>
              </a:rPr>
              <a:t>Tech savvy, image-conscious current Walkman users.</a:t>
            </a:r>
            <a:endParaRPr/>
          </a:p>
          <a:p>
            <a:pPr marL="0" marR="0" lvl="0" indent="0" algn="l" rtl="0">
              <a:spcBef>
                <a:spcPts val="0"/>
              </a:spcBef>
              <a:spcAft>
                <a:spcPts val="0"/>
              </a:spcAft>
              <a:buNone/>
            </a:pPr>
            <a:endParaRPr sz="1400">
              <a:solidFill>
                <a:schemeClr val="dk1"/>
              </a:solidFill>
              <a:latin typeface="Calibri"/>
              <a:ea typeface="Calibri"/>
              <a:cs typeface="Calibri"/>
              <a:sym typeface="Calibri"/>
            </a:endParaRPr>
          </a:p>
          <a:p>
            <a:pPr marL="0" marR="0" lvl="0" indent="0" algn="l" rtl="0">
              <a:spcBef>
                <a:spcPts val="0"/>
              </a:spcBef>
              <a:spcAft>
                <a:spcPts val="0"/>
              </a:spcAft>
              <a:buNone/>
            </a:pPr>
            <a:r>
              <a:rPr lang="en-US" sz="1600" b="1">
                <a:solidFill>
                  <a:schemeClr val="dk1"/>
                </a:solidFill>
                <a:latin typeface="Calibri"/>
                <a:ea typeface="Calibri"/>
                <a:cs typeface="Calibri"/>
                <a:sym typeface="Calibri"/>
              </a:rPr>
              <a:t>Customer Job:</a:t>
            </a:r>
            <a:r>
              <a:rPr lang="en-US" sz="1400">
                <a:solidFill>
                  <a:schemeClr val="dk1"/>
                </a:solidFill>
                <a:latin typeface="Calibri"/>
                <a:ea typeface="Calibri"/>
                <a:cs typeface="Calibri"/>
                <a:sym typeface="Calibri"/>
              </a:rPr>
              <a:t> Selecting music to my “jams” on-the-go.</a:t>
            </a:r>
            <a:endParaRPr sz="1600" b="1">
              <a:solidFill>
                <a:schemeClr val="dk1"/>
              </a:solidFill>
              <a:latin typeface="Calibri"/>
              <a:ea typeface="Calibri"/>
              <a:cs typeface="Calibri"/>
              <a:sym typeface="Calibri"/>
            </a:endParaRPr>
          </a:p>
        </p:txBody>
      </p:sp>
      <p:grpSp>
        <p:nvGrpSpPr>
          <p:cNvPr id="124" name="Google Shape;124;p2"/>
          <p:cNvGrpSpPr/>
          <p:nvPr/>
        </p:nvGrpSpPr>
        <p:grpSpPr>
          <a:xfrm>
            <a:off x="561965" y="4822667"/>
            <a:ext cx="11309368" cy="598634"/>
            <a:chOff x="3165" y="628645"/>
            <a:chExt cx="11309368" cy="598634"/>
          </a:xfrm>
        </p:grpSpPr>
        <p:sp>
          <p:nvSpPr>
            <p:cNvPr id="125" name="Google Shape;125;p2"/>
            <p:cNvSpPr/>
            <p:nvPr/>
          </p:nvSpPr>
          <p:spPr>
            <a:xfrm>
              <a:off x="3165" y="628645"/>
              <a:ext cx="1240693" cy="478907"/>
            </a:xfrm>
            <a:prstGeom prst="chevron">
              <a:avLst>
                <a:gd name="adj" fmla="val 4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a:off x="334017" y="748372"/>
              <a:ext cx="1047696" cy="478907"/>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txBox="1"/>
            <p:nvPr/>
          </p:nvSpPr>
          <p:spPr>
            <a:xfrm>
              <a:off x="348044" y="762399"/>
              <a:ext cx="1019642" cy="450853"/>
            </a:xfrm>
            <a:prstGeom prst="rect">
              <a:avLst/>
            </a:prstGeom>
            <a:noFill/>
            <a:ln>
              <a:noFill/>
            </a:ln>
          </p:spPr>
          <p:txBody>
            <a:bodyPr spcFirstLastPara="1" wrap="square" lIns="64000" tIns="64000" rIns="64000" bIns="64000" anchor="ctr" anchorCtr="0">
              <a:noAutofit/>
            </a:bodyPr>
            <a:lstStyle/>
            <a:p>
              <a:pPr marL="0" marR="0" lvl="0" indent="0" algn="ctr" rtl="0">
                <a:lnSpc>
                  <a:spcPct val="90000"/>
                </a:lnSpc>
                <a:spcBef>
                  <a:spcPts val="0"/>
                </a:spcBef>
                <a:spcAft>
                  <a:spcPts val="0"/>
                </a:spcAft>
                <a:buClr>
                  <a:schemeClr val="dk1"/>
                </a:buClr>
                <a:buSzPts val="900"/>
                <a:buFont typeface="Calibri"/>
                <a:buNone/>
              </a:pPr>
              <a:r>
                <a:rPr lang="en-US" sz="900">
                  <a:solidFill>
                    <a:schemeClr val="dk1"/>
                  </a:solidFill>
                  <a:latin typeface="Calibri"/>
                  <a:ea typeface="Calibri"/>
                  <a:cs typeface="Calibri"/>
                  <a:sym typeface="Calibri"/>
                </a:rPr>
                <a:t>Go to CD storage cabinet</a:t>
              </a:r>
              <a:endParaRPr/>
            </a:p>
          </p:txBody>
        </p:sp>
        <p:sp>
          <p:nvSpPr>
            <p:cNvPr id="128" name="Google Shape;128;p2"/>
            <p:cNvSpPr/>
            <p:nvPr/>
          </p:nvSpPr>
          <p:spPr>
            <a:xfrm>
              <a:off x="1420313" y="628645"/>
              <a:ext cx="1240693" cy="478907"/>
            </a:xfrm>
            <a:prstGeom prst="chevron">
              <a:avLst>
                <a:gd name="adj" fmla="val 4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1751164" y="748372"/>
              <a:ext cx="1047696" cy="478907"/>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txBox="1"/>
            <p:nvPr/>
          </p:nvSpPr>
          <p:spPr>
            <a:xfrm>
              <a:off x="1765191" y="762399"/>
              <a:ext cx="1019642" cy="450853"/>
            </a:xfrm>
            <a:prstGeom prst="rect">
              <a:avLst/>
            </a:prstGeom>
            <a:noFill/>
            <a:ln>
              <a:noFill/>
            </a:ln>
          </p:spPr>
          <p:txBody>
            <a:bodyPr spcFirstLastPara="1" wrap="square" lIns="64000" tIns="64000" rIns="64000" bIns="64000" anchor="ctr" anchorCtr="0">
              <a:noAutofit/>
            </a:bodyPr>
            <a:lstStyle/>
            <a:p>
              <a:pPr marL="0" marR="0" lvl="0" indent="0" algn="ctr" rtl="0">
                <a:lnSpc>
                  <a:spcPct val="90000"/>
                </a:lnSpc>
                <a:spcBef>
                  <a:spcPts val="0"/>
                </a:spcBef>
                <a:spcAft>
                  <a:spcPts val="0"/>
                </a:spcAft>
                <a:buClr>
                  <a:schemeClr val="dk1"/>
                </a:buClr>
                <a:buSzPts val="900"/>
                <a:buFont typeface="Calibri"/>
                <a:buNone/>
              </a:pPr>
              <a:r>
                <a:rPr lang="en-US" sz="900">
                  <a:solidFill>
                    <a:schemeClr val="dk1"/>
                  </a:solidFill>
                  <a:latin typeface="Calibri"/>
                  <a:ea typeface="Calibri"/>
                  <a:cs typeface="Calibri"/>
                  <a:sym typeface="Calibri"/>
                </a:rPr>
                <a:t>Pick out music to carry with me</a:t>
              </a:r>
              <a:endParaRPr/>
            </a:p>
          </p:txBody>
        </p:sp>
        <p:sp>
          <p:nvSpPr>
            <p:cNvPr id="131" name="Google Shape;131;p2"/>
            <p:cNvSpPr/>
            <p:nvPr/>
          </p:nvSpPr>
          <p:spPr>
            <a:xfrm>
              <a:off x="2837461" y="628645"/>
              <a:ext cx="1240693" cy="478907"/>
            </a:xfrm>
            <a:prstGeom prst="chevron">
              <a:avLst>
                <a:gd name="adj" fmla="val 4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
            <p:cNvSpPr/>
            <p:nvPr/>
          </p:nvSpPr>
          <p:spPr>
            <a:xfrm>
              <a:off x="3168312" y="748372"/>
              <a:ext cx="1047696" cy="478907"/>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2"/>
            <p:cNvSpPr txBox="1"/>
            <p:nvPr/>
          </p:nvSpPr>
          <p:spPr>
            <a:xfrm>
              <a:off x="3182339" y="762399"/>
              <a:ext cx="1019642" cy="450853"/>
            </a:xfrm>
            <a:prstGeom prst="rect">
              <a:avLst/>
            </a:prstGeom>
            <a:noFill/>
            <a:ln>
              <a:noFill/>
            </a:ln>
          </p:spPr>
          <p:txBody>
            <a:bodyPr spcFirstLastPara="1" wrap="square" lIns="64000" tIns="64000" rIns="64000" bIns="64000" anchor="ctr" anchorCtr="0">
              <a:noAutofit/>
            </a:bodyPr>
            <a:lstStyle/>
            <a:p>
              <a:pPr marL="0" marR="0" lvl="0" indent="0" algn="ctr" rtl="0">
                <a:lnSpc>
                  <a:spcPct val="90000"/>
                </a:lnSpc>
                <a:spcBef>
                  <a:spcPts val="0"/>
                </a:spcBef>
                <a:spcAft>
                  <a:spcPts val="0"/>
                </a:spcAft>
                <a:buClr>
                  <a:schemeClr val="dk1"/>
                </a:buClr>
                <a:buSzPts val="900"/>
                <a:buFont typeface="Calibri"/>
                <a:buNone/>
              </a:pPr>
              <a:r>
                <a:rPr lang="en-US" sz="900">
                  <a:solidFill>
                    <a:schemeClr val="dk1"/>
                  </a:solidFill>
                  <a:latin typeface="Calibri"/>
                  <a:ea typeface="Calibri"/>
                  <a:cs typeface="Calibri"/>
                  <a:sym typeface="Calibri"/>
                </a:rPr>
                <a:t>Unload “old” music from handy carrying case</a:t>
              </a:r>
              <a:endParaRPr/>
            </a:p>
          </p:txBody>
        </p:sp>
        <p:sp>
          <p:nvSpPr>
            <p:cNvPr id="134" name="Google Shape;134;p2"/>
            <p:cNvSpPr/>
            <p:nvPr/>
          </p:nvSpPr>
          <p:spPr>
            <a:xfrm>
              <a:off x="4254608" y="628645"/>
              <a:ext cx="1240693" cy="478907"/>
            </a:xfrm>
            <a:prstGeom prst="chevron">
              <a:avLst>
                <a:gd name="adj" fmla="val 4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
            <p:cNvSpPr/>
            <p:nvPr/>
          </p:nvSpPr>
          <p:spPr>
            <a:xfrm>
              <a:off x="4574674" y="748372"/>
              <a:ext cx="1069268" cy="478907"/>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2"/>
            <p:cNvSpPr txBox="1"/>
            <p:nvPr/>
          </p:nvSpPr>
          <p:spPr>
            <a:xfrm>
              <a:off x="4588701" y="762399"/>
              <a:ext cx="1041214" cy="450853"/>
            </a:xfrm>
            <a:prstGeom prst="rect">
              <a:avLst/>
            </a:prstGeom>
            <a:noFill/>
            <a:ln>
              <a:noFill/>
            </a:ln>
          </p:spPr>
          <p:txBody>
            <a:bodyPr spcFirstLastPara="1" wrap="square" lIns="71100" tIns="71100" rIns="71100" bIns="71100" anchor="ctr" anchorCtr="0">
              <a:noAutofit/>
            </a:bodyPr>
            <a:lstStyle/>
            <a:p>
              <a:pPr marL="0" marR="0" lvl="0" indent="0" algn="ctr" rtl="0">
                <a:lnSpc>
                  <a:spcPct val="90000"/>
                </a:lnSpc>
                <a:spcBef>
                  <a:spcPts val="0"/>
                </a:spcBef>
                <a:spcAft>
                  <a:spcPts val="0"/>
                </a:spcAft>
                <a:buClr>
                  <a:schemeClr val="dk1"/>
                </a:buClr>
                <a:buSzPts val="1000"/>
                <a:buFont typeface="Calibri"/>
                <a:buNone/>
              </a:pPr>
              <a:r>
                <a:rPr lang="en-US" sz="1000">
                  <a:solidFill>
                    <a:schemeClr val="dk1"/>
                  </a:solidFill>
                  <a:latin typeface="Calibri"/>
                  <a:ea typeface="Calibri"/>
                  <a:cs typeface="Calibri"/>
                  <a:sym typeface="Calibri"/>
                </a:rPr>
                <a:t>Load “new” music into case</a:t>
              </a:r>
              <a:endParaRPr/>
            </a:p>
          </p:txBody>
        </p:sp>
        <p:sp>
          <p:nvSpPr>
            <p:cNvPr id="137" name="Google Shape;137;p2"/>
            <p:cNvSpPr/>
            <p:nvPr/>
          </p:nvSpPr>
          <p:spPr>
            <a:xfrm>
              <a:off x="5682542" y="628645"/>
              <a:ext cx="1240693" cy="478907"/>
            </a:xfrm>
            <a:prstGeom prst="chevron">
              <a:avLst>
                <a:gd name="adj" fmla="val 4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2"/>
            <p:cNvSpPr/>
            <p:nvPr/>
          </p:nvSpPr>
          <p:spPr>
            <a:xfrm>
              <a:off x="6013394" y="748372"/>
              <a:ext cx="1047696" cy="478907"/>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2"/>
            <p:cNvSpPr txBox="1"/>
            <p:nvPr/>
          </p:nvSpPr>
          <p:spPr>
            <a:xfrm>
              <a:off x="6027421" y="762399"/>
              <a:ext cx="1019642" cy="450853"/>
            </a:xfrm>
            <a:prstGeom prst="rect">
              <a:avLst/>
            </a:prstGeom>
            <a:noFill/>
            <a:ln>
              <a:noFill/>
            </a:ln>
          </p:spPr>
          <p:txBody>
            <a:bodyPr spcFirstLastPara="1" wrap="square" lIns="71100" tIns="71100" rIns="71100" bIns="71100" anchor="ctr" anchorCtr="0">
              <a:noAutofit/>
            </a:bodyPr>
            <a:lstStyle/>
            <a:p>
              <a:pPr marL="0" marR="0" lvl="0" indent="0" algn="ctr" rtl="0">
                <a:lnSpc>
                  <a:spcPct val="90000"/>
                </a:lnSpc>
                <a:spcBef>
                  <a:spcPts val="0"/>
                </a:spcBef>
                <a:spcAft>
                  <a:spcPts val="0"/>
                </a:spcAft>
                <a:buClr>
                  <a:schemeClr val="dk1"/>
                </a:buClr>
                <a:buSzPts val="1000"/>
                <a:buFont typeface="Calibri"/>
                <a:buNone/>
              </a:pPr>
              <a:r>
                <a:rPr lang="en-US" sz="1000">
                  <a:solidFill>
                    <a:schemeClr val="dk1"/>
                  </a:solidFill>
                  <a:latin typeface="Calibri"/>
                  <a:ea typeface="Calibri"/>
                  <a:cs typeface="Calibri"/>
                  <a:sym typeface="Calibri"/>
                </a:rPr>
                <a:t>Select next CD to listen to</a:t>
              </a:r>
              <a:endParaRPr/>
            </a:p>
          </p:txBody>
        </p:sp>
        <p:sp>
          <p:nvSpPr>
            <p:cNvPr id="140" name="Google Shape;140;p2"/>
            <p:cNvSpPr/>
            <p:nvPr/>
          </p:nvSpPr>
          <p:spPr>
            <a:xfrm>
              <a:off x="7099690" y="628645"/>
              <a:ext cx="1240693" cy="478907"/>
            </a:xfrm>
            <a:prstGeom prst="chevron">
              <a:avLst>
                <a:gd name="adj" fmla="val 4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2"/>
            <p:cNvSpPr/>
            <p:nvPr/>
          </p:nvSpPr>
          <p:spPr>
            <a:xfrm>
              <a:off x="7430542" y="748372"/>
              <a:ext cx="1047696" cy="478907"/>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2"/>
            <p:cNvSpPr txBox="1"/>
            <p:nvPr/>
          </p:nvSpPr>
          <p:spPr>
            <a:xfrm>
              <a:off x="7444569" y="762399"/>
              <a:ext cx="1019642" cy="450853"/>
            </a:xfrm>
            <a:prstGeom prst="rect">
              <a:avLst/>
            </a:prstGeom>
            <a:noFill/>
            <a:ln>
              <a:noFill/>
            </a:ln>
          </p:spPr>
          <p:txBody>
            <a:bodyPr spcFirstLastPara="1" wrap="square" lIns="71100" tIns="71100" rIns="71100" bIns="71100" anchor="ctr" anchorCtr="0">
              <a:noAutofit/>
            </a:bodyPr>
            <a:lstStyle/>
            <a:p>
              <a:pPr marL="0" marR="0" lvl="0" indent="0" algn="ctr" rtl="0">
                <a:lnSpc>
                  <a:spcPct val="90000"/>
                </a:lnSpc>
                <a:spcBef>
                  <a:spcPts val="0"/>
                </a:spcBef>
                <a:spcAft>
                  <a:spcPts val="0"/>
                </a:spcAft>
                <a:buClr>
                  <a:schemeClr val="dk1"/>
                </a:buClr>
                <a:buSzPts val="1000"/>
                <a:buFont typeface="Calibri"/>
                <a:buNone/>
              </a:pPr>
              <a:r>
                <a:rPr lang="en-US" sz="1000">
                  <a:solidFill>
                    <a:schemeClr val="dk1"/>
                  </a:solidFill>
                  <a:latin typeface="Calibri"/>
                  <a:ea typeface="Calibri"/>
                  <a:cs typeface="Calibri"/>
                  <a:sym typeface="Calibri"/>
                </a:rPr>
                <a:t>Unload and refile old CD</a:t>
              </a:r>
              <a:endParaRPr/>
            </a:p>
          </p:txBody>
        </p:sp>
        <p:sp>
          <p:nvSpPr>
            <p:cNvPr id="143" name="Google Shape;143;p2"/>
            <p:cNvSpPr/>
            <p:nvPr/>
          </p:nvSpPr>
          <p:spPr>
            <a:xfrm>
              <a:off x="8516838" y="628645"/>
              <a:ext cx="1240693" cy="478907"/>
            </a:xfrm>
            <a:prstGeom prst="chevron">
              <a:avLst>
                <a:gd name="adj" fmla="val 4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2"/>
            <p:cNvSpPr/>
            <p:nvPr/>
          </p:nvSpPr>
          <p:spPr>
            <a:xfrm>
              <a:off x="8847689" y="748372"/>
              <a:ext cx="1047696" cy="478907"/>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
            <p:cNvSpPr txBox="1"/>
            <p:nvPr/>
          </p:nvSpPr>
          <p:spPr>
            <a:xfrm>
              <a:off x="8861716" y="762399"/>
              <a:ext cx="1019642" cy="450853"/>
            </a:xfrm>
            <a:prstGeom prst="rect">
              <a:avLst/>
            </a:prstGeom>
            <a:noFill/>
            <a:ln>
              <a:noFill/>
            </a:ln>
          </p:spPr>
          <p:txBody>
            <a:bodyPr spcFirstLastPara="1" wrap="square" lIns="71100" tIns="71100" rIns="71100" bIns="71100" anchor="ctr" anchorCtr="0">
              <a:noAutofit/>
            </a:bodyPr>
            <a:lstStyle/>
            <a:p>
              <a:pPr marL="0" marR="0" lvl="0" indent="0" algn="ctr" rtl="0">
                <a:lnSpc>
                  <a:spcPct val="90000"/>
                </a:lnSpc>
                <a:spcBef>
                  <a:spcPts val="0"/>
                </a:spcBef>
                <a:spcAft>
                  <a:spcPts val="0"/>
                </a:spcAft>
                <a:buClr>
                  <a:schemeClr val="dk1"/>
                </a:buClr>
                <a:buSzPts val="1000"/>
                <a:buFont typeface="Calibri"/>
                <a:buNone/>
              </a:pPr>
              <a:r>
                <a:rPr lang="en-US" sz="1000">
                  <a:solidFill>
                    <a:schemeClr val="dk1"/>
                  </a:solidFill>
                  <a:latin typeface="Calibri"/>
                  <a:ea typeface="Calibri"/>
                  <a:cs typeface="Calibri"/>
                  <a:sym typeface="Calibri"/>
                </a:rPr>
                <a:t>Load new CD</a:t>
              </a:r>
              <a:endParaRPr/>
            </a:p>
          </p:txBody>
        </p:sp>
        <p:sp>
          <p:nvSpPr>
            <p:cNvPr id="146" name="Google Shape;146;p2"/>
            <p:cNvSpPr/>
            <p:nvPr/>
          </p:nvSpPr>
          <p:spPr>
            <a:xfrm>
              <a:off x="9933986" y="628645"/>
              <a:ext cx="1240693" cy="478907"/>
            </a:xfrm>
            <a:prstGeom prst="chevron">
              <a:avLst>
                <a:gd name="adj" fmla="val 4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2"/>
            <p:cNvSpPr/>
            <p:nvPr/>
          </p:nvSpPr>
          <p:spPr>
            <a:xfrm>
              <a:off x="10264837" y="748372"/>
              <a:ext cx="1047696" cy="478907"/>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2"/>
            <p:cNvSpPr txBox="1"/>
            <p:nvPr/>
          </p:nvSpPr>
          <p:spPr>
            <a:xfrm>
              <a:off x="10278864" y="762399"/>
              <a:ext cx="1019642" cy="450853"/>
            </a:xfrm>
            <a:prstGeom prst="rect">
              <a:avLst/>
            </a:prstGeom>
            <a:noFill/>
            <a:ln>
              <a:noFill/>
            </a:ln>
          </p:spPr>
          <p:txBody>
            <a:bodyPr spcFirstLastPara="1" wrap="square" lIns="71100" tIns="71100" rIns="71100" bIns="71100" anchor="ctr" anchorCtr="0">
              <a:noAutofit/>
            </a:bodyPr>
            <a:lstStyle/>
            <a:p>
              <a:pPr marL="0" marR="0" lvl="0" indent="0" algn="ctr" rtl="0">
                <a:lnSpc>
                  <a:spcPct val="90000"/>
                </a:lnSpc>
                <a:spcBef>
                  <a:spcPts val="0"/>
                </a:spcBef>
                <a:spcAft>
                  <a:spcPts val="0"/>
                </a:spcAft>
                <a:buClr>
                  <a:schemeClr val="dk1"/>
                </a:buClr>
                <a:buSzPts val="1000"/>
                <a:buFont typeface="Calibri"/>
                <a:buNone/>
              </a:pPr>
              <a:r>
                <a:rPr lang="en-US" sz="1000">
                  <a:solidFill>
                    <a:schemeClr val="dk1"/>
                  </a:solidFill>
                  <a:latin typeface="Calibri"/>
                  <a:ea typeface="Calibri"/>
                  <a:cs typeface="Calibri"/>
                  <a:sym typeface="Calibri"/>
                </a:rPr>
                <a:t>Press play and listen to jams</a:t>
              </a:r>
              <a:endParaRPr/>
            </a:p>
          </p:txBody>
        </p:sp>
      </p:grpSp>
      <p:sp>
        <p:nvSpPr>
          <p:cNvPr id="149" name="Google Shape;149;p2"/>
          <p:cNvSpPr/>
          <p:nvPr/>
        </p:nvSpPr>
        <p:spPr>
          <a:xfrm>
            <a:off x="3738556" y="5538773"/>
            <a:ext cx="771525" cy="952500"/>
          </a:xfrm>
          <a:prstGeom prst="upArrow">
            <a:avLst>
              <a:gd name="adj1" fmla="val 50000"/>
              <a:gd name="adj2" fmla="val 50000"/>
            </a:avLst>
          </a:prstGeom>
          <a:solidFill>
            <a:srgbClr val="C00000"/>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0" name="Google Shape;150;p2"/>
          <p:cNvSpPr txBox="1"/>
          <p:nvPr/>
        </p:nvSpPr>
        <p:spPr>
          <a:xfrm>
            <a:off x="4324343" y="5945084"/>
            <a:ext cx="1347787" cy="6001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a:solidFill>
                  <a:schemeClr val="dk1"/>
                </a:solidFill>
                <a:latin typeface="Calibri"/>
                <a:ea typeface="Calibri"/>
                <a:cs typeface="Calibri"/>
                <a:sym typeface="Calibri"/>
              </a:rPr>
              <a:t>Time consuming</a:t>
            </a:r>
            <a:endParaRPr/>
          </a:p>
          <a:p>
            <a:pPr marL="0" marR="0" lvl="0" indent="0" algn="l" rtl="0">
              <a:spcBef>
                <a:spcPts val="0"/>
              </a:spcBef>
              <a:spcAft>
                <a:spcPts val="0"/>
              </a:spcAft>
              <a:buNone/>
            </a:pPr>
            <a:endParaRPr sz="1100">
              <a:solidFill>
                <a:schemeClr val="dk1"/>
              </a:solidFill>
              <a:latin typeface="Calibri"/>
              <a:ea typeface="Calibri"/>
              <a:cs typeface="Calibri"/>
              <a:sym typeface="Calibri"/>
            </a:endParaRPr>
          </a:p>
          <a:p>
            <a:pPr marL="0" marR="0" lvl="0" indent="0" algn="l" rtl="0">
              <a:spcBef>
                <a:spcPts val="0"/>
              </a:spcBef>
              <a:spcAft>
                <a:spcPts val="0"/>
              </a:spcAft>
              <a:buNone/>
            </a:pPr>
            <a:r>
              <a:rPr lang="en-US" sz="1100">
                <a:solidFill>
                  <a:schemeClr val="dk1"/>
                </a:solidFill>
                <a:latin typeface="Calibri"/>
                <a:ea typeface="Calibri"/>
                <a:cs typeface="Calibri"/>
                <a:sym typeface="Calibri"/>
              </a:rPr>
              <a:t>Easy to lose CDs</a:t>
            </a:r>
            <a:endParaRPr/>
          </a:p>
        </p:txBody>
      </p:sp>
      <p:sp>
        <p:nvSpPr>
          <p:cNvPr id="151" name="Google Shape;151;p2"/>
          <p:cNvSpPr/>
          <p:nvPr/>
        </p:nvSpPr>
        <p:spPr>
          <a:xfrm>
            <a:off x="6557985" y="5553058"/>
            <a:ext cx="771525" cy="952500"/>
          </a:xfrm>
          <a:prstGeom prst="upArrow">
            <a:avLst>
              <a:gd name="adj1" fmla="val 50000"/>
              <a:gd name="adj2" fmla="val 50000"/>
            </a:avLst>
          </a:prstGeom>
          <a:solidFill>
            <a:srgbClr val="C00000"/>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2" name="Google Shape;152;p2"/>
          <p:cNvSpPr txBox="1"/>
          <p:nvPr/>
        </p:nvSpPr>
        <p:spPr>
          <a:xfrm>
            <a:off x="7143772" y="5959369"/>
            <a:ext cx="2276453" cy="6001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100">
                <a:solidFill>
                  <a:schemeClr val="dk1"/>
                </a:solidFill>
                <a:latin typeface="Calibri"/>
                <a:ea typeface="Calibri"/>
                <a:cs typeface="Calibri"/>
                <a:sym typeface="Calibri"/>
              </a:rPr>
              <a:t>Hard to read</a:t>
            </a:r>
            <a:endParaRPr/>
          </a:p>
          <a:p>
            <a:pPr marL="0" marR="0" lvl="0" indent="0" algn="l" rtl="0">
              <a:spcBef>
                <a:spcPts val="0"/>
              </a:spcBef>
              <a:spcAft>
                <a:spcPts val="0"/>
              </a:spcAft>
              <a:buNone/>
            </a:pPr>
            <a:endParaRPr sz="1100">
              <a:solidFill>
                <a:schemeClr val="dk1"/>
              </a:solidFill>
              <a:latin typeface="Calibri"/>
              <a:ea typeface="Calibri"/>
              <a:cs typeface="Calibri"/>
              <a:sym typeface="Calibri"/>
            </a:endParaRPr>
          </a:p>
          <a:p>
            <a:pPr marL="0" marR="0" lvl="0" indent="0" algn="l" rtl="0">
              <a:spcBef>
                <a:spcPts val="0"/>
              </a:spcBef>
              <a:spcAft>
                <a:spcPts val="0"/>
              </a:spcAft>
              <a:buNone/>
            </a:pPr>
            <a:r>
              <a:rPr lang="en-US" sz="1100">
                <a:solidFill>
                  <a:schemeClr val="dk1"/>
                </a:solidFill>
                <a:latin typeface="Calibri"/>
                <a:ea typeface="Calibri"/>
                <a:cs typeface="Calibri"/>
                <a:sym typeface="Calibri"/>
              </a:rPr>
              <a:t>No order makes selection hard</a:t>
            </a:r>
            <a:endParaRPr/>
          </a:p>
        </p:txBody>
      </p:sp>
      <p:pic>
        <p:nvPicPr>
          <p:cNvPr id="35" name="Picture 34">
            <a:extLst>
              <a:ext uri="{FF2B5EF4-FFF2-40B4-BE49-F238E27FC236}">
                <a16:creationId xmlns:a16="http://schemas.microsoft.com/office/drawing/2014/main" id="{93EB80E9-14FA-45C5-9E44-81D2E5102093}"/>
              </a:ext>
            </a:extLst>
          </p:cNvPr>
          <p:cNvPicPr>
            <a:picLocks noChangeAspect="1"/>
          </p:cNvPicPr>
          <p:nvPr/>
        </p:nvPicPr>
        <p:blipFill>
          <a:blip r:embed="rId4"/>
          <a:srcRect/>
          <a:stretch/>
        </p:blipFill>
        <p:spPr>
          <a:xfrm>
            <a:off x="10081089" y="6374978"/>
            <a:ext cx="2064086" cy="44577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475</Words>
  <Application>Microsoft Macintosh PowerPoint</Application>
  <PresentationFormat>Widescreen</PresentationFormat>
  <Paragraphs>43</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J Smith</dc:creator>
  <cp:lastModifiedBy>Jessica Vodilka</cp:lastModifiedBy>
  <cp:revision>2</cp:revision>
  <dcterms:created xsi:type="dcterms:W3CDTF">2020-03-09T17:33:20Z</dcterms:created>
  <dcterms:modified xsi:type="dcterms:W3CDTF">2025-02-22T05:40:31Z</dcterms:modified>
</cp:coreProperties>
</file>